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4" autoAdjust="0"/>
    <p:restoredTop sz="94660"/>
  </p:normalViewPr>
  <p:slideViewPr>
    <p:cSldViewPr>
      <p:cViewPr varScale="1">
        <p:scale>
          <a:sx n="50" d="100"/>
          <a:sy n="50" d="100"/>
        </p:scale>
        <p:origin x="-90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smtClean="0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949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600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 rtlCol="0"/>
          <a:lstStyle/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07903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7382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7618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8253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2084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62663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607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5449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24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 smtClean="0"/>
              <a:t>Kliknij, aby edytować style wzorca tekstu</a:t>
            </a:r>
          </a:p>
          <a:p>
            <a:pPr lvl="1" rtl="0"/>
            <a:r>
              <a:rPr lang="pl-PL" dirty="0" smtClean="0"/>
              <a:t>Drugi poziom</a:t>
            </a:r>
          </a:p>
          <a:p>
            <a:pPr lvl="2" rtl="0"/>
            <a:r>
              <a:rPr lang="pl-PL" dirty="0" smtClean="0"/>
              <a:t>Trzeci poziom</a:t>
            </a:r>
          </a:p>
          <a:p>
            <a:pPr lvl="3" rtl="0"/>
            <a:r>
              <a:rPr lang="pl-PL" dirty="0" smtClean="0"/>
              <a:t>Czwarty poziom</a:t>
            </a:r>
          </a:p>
          <a:p>
            <a:pPr lvl="4" rtl="0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1E02-25CB-4963-84BC-0813985E7D90}" type="datetimeFigureOut">
              <a:rPr lang="pl-PL" smtClean="0"/>
              <a:pPr/>
              <a:t>2018-01-17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55576" y="2924944"/>
            <a:ext cx="7488832" cy="1728192"/>
          </a:xfrm>
        </p:spPr>
        <p:txBody>
          <a:bodyPr>
            <a:normAutofit/>
          </a:bodyPr>
          <a:lstStyle/>
          <a:p>
            <a:r>
              <a:rPr lang="pl-PL" sz="6000" dirty="0" smtClean="0"/>
              <a:t>Affective computing </a:t>
            </a:r>
            <a:br>
              <a:rPr lang="pl-PL" sz="6000" dirty="0" smtClean="0"/>
            </a:br>
            <a:r>
              <a:rPr lang="pl-PL" sz="4800" dirty="0" smtClean="0">
                <a:solidFill>
                  <a:srgbClr val="FFC000"/>
                </a:solidFill>
              </a:rPr>
              <a:t>W DZIAŁANIU</a:t>
            </a:r>
            <a:endParaRPr lang="pl-PL" sz="6000" dirty="0">
              <a:solidFill>
                <a:srgbClr val="FFC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755576" y="764704"/>
            <a:ext cx="59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Joanna Ziobrowska </a:t>
            </a:r>
          </a:p>
          <a:p>
            <a:r>
              <a:rPr lang="pl-PL" sz="2400" dirty="0" smtClean="0"/>
              <a:t>FAIS UJ 2018</a:t>
            </a:r>
            <a:endParaRPr lang="pl-PL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815752"/>
          </a:xfrm>
        </p:spPr>
        <p:txBody>
          <a:bodyPr/>
          <a:lstStyle/>
          <a:p>
            <a:pPr algn="ctr"/>
            <a:r>
              <a:rPr lang="pl-PL" dirty="0" smtClean="0"/>
              <a:t>I WIELE INNYCH</a:t>
            </a:r>
            <a:endParaRPr lang="pl-PL" dirty="0"/>
          </a:p>
        </p:txBody>
      </p:sp>
      <p:pic>
        <p:nvPicPr>
          <p:cNvPr id="4" name="Obraz 3" descr="artikkelbilde_thumb_7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556792"/>
            <a:ext cx="7239000" cy="4524375"/>
          </a:xfrm>
          <a:prstGeom prst="rect">
            <a:avLst/>
          </a:prstGeom>
        </p:spPr>
      </p:pic>
      <p:pic>
        <p:nvPicPr>
          <p:cNvPr id="5" name="Obraz 4" descr="fwx-coffee-serving-robots-pepp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1124744"/>
            <a:ext cx="5472608" cy="5472608"/>
          </a:xfrm>
          <a:prstGeom prst="rect">
            <a:avLst/>
          </a:prstGeom>
        </p:spPr>
      </p:pic>
      <p:pic>
        <p:nvPicPr>
          <p:cNvPr id="6" name="Obraz 5" descr="b75b21f0066ea962c977555d537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1556792"/>
            <a:ext cx="7452320" cy="4867185"/>
          </a:xfrm>
          <a:prstGeom prst="rect">
            <a:avLst/>
          </a:prstGeom>
        </p:spPr>
      </p:pic>
      <p:pic>
        <p:nvPicPr>
          <p:cNvPr id="7" name="Obraz 6" descr="img_5945.jpg"/>
          <p:cNvPicPr>
            <a:picLocks noChangeAspect="1"/>
          </p:cNvPicPr>
          <p:nvPr/>
        </p:nvPicPr>
        <p:blipFill>
          <a:blip r:embed="rId5" cstate="print"/>
          <a:srcRect l="18954" r="18433"/>
          <a:stretch>
            <a:fillRect/>
          </a:stretch>
        </p:blipFill>
        <p:spPr>
          <a:xfrm>
            <a:off x="1403648" y="1484784"/>
            <a:ext cx="6524751" cy="4176464"/>
          </a:xfrm>
          <a:prstGeom prst="rect">
            <a:avLst/>
          </a:prstGeom>
        </p:spPr>
      </p:pic>
      <p:pic>
        <p:nvPicPr>
          <p:cNvPr id="9" name="Obraz 8" descr="social-robots-personal-assistants-home-automation-jibo-aido-budd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568" y="1988840"/>
            <a:ext cx="8100555" cy="4248472"/>
          </a:xfrm>
          <a:prstGeom prst="rect">
            <a:avLst/>
          </a:prstGeom>
        </p:spPr>
      </p:pic>
      <p:pic>
        <p:nvPicPr>
          <p:cNvPr id="10" name="Obraz 9" descr="robots-huggable-facebookJumbo-v3.jpg"/>
          <p:cNvPicPr>
            <a:picLocks noChangeAspect="1"/>
          </p:cNvPicPr>
          <p:nvPr/>
        </p:nvPicPr>
        <p:blipFill>
          <a:blip r:embed="rId7" cstate="print"/>
          <a:srcRect l="8233" r="14922"/>
          <a:stretch>
            <a:fillRect/>
          </a:stretch>
        </p:blipFill>
        <p:spPr>
          <a:xfrm>
            <a:off x="1043608" y="1700808"/>
            <a:ext cx="6984776" cy="4761140"/>
          </a:xfrm>
          <a:prstGeom prst="rect">
            <a:avLst/>
          </a:prstGeom>
        </p:spPr>
      </p:pic>
      <p:pic>
        <p:nvPicPr>
          <p:cNvPr id="11" name="Obraz 10" descr="lekasocialrobot.jpg"/>
          <p:cNvPicPr>
            <a:picLocks noChangeAspect="1"/>
          </p:cNvPicPr>
          <p:nvPr/>
        </p:nvPicPr>
        <p:blipFill>
          <a:blip r:embed="rId8" cstate="print"/>
          <a:srcRect l="17713" r="16138"/>
          <a:stretch>
            <a:fillRect/>
          </a:stretch>
        </p:blipFill>
        <p:spPr>
          <a:xfrm>
            <a:off x="1619672" y="1772816"/>
            <a:ext cx="6048672" cy="4379976"/>
          </a:xfrm>
          <a:prstGeom prst="rect">
            <a:avLst/>
          </a:prstGeom>
        </p:spPr>
      </p:pic>
      <p:pic>
        <p:nvPicPr>
          <p:cNvPr id="12" name="Obraz 11" descr="Mjk3NjgzNQ.jpe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5656" y="1484784"/>
            <a:ext cx="6432715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103784"/>
          </a:xfrm>
        </p:spPr>
        <p:txBody>
          <a:bodyPr>
            <a:normAutofit/>
          </a:bodyPr>
          <a:lstStyle/>
          <a:p>
            <a:pPr algn="ctr"/>
            <a:r>
              <a:rPr lang="pl-PL" sz="4400" dirty="0" smtClean="0"/>
              <a:t>Podsumowanie</a:t>
            </a:r>
            <a:endParaRPr lang="pl-PL" sz="44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2107" y="2134344"/>
            <a:ext cx="6852578" cy="4391000"/>
          </a:xfrm>
        </p:spPr>
        <p:txBody>
          <a:bodyPr>
            <a:normAutofit/>
          </a:bodyPr>
          <a:lstStyle/>
          <a:p>
            <a:r>
              <a:rPr lang="pl-PL" sz="3200" dirty="0" smtClean="0"/>
              <a:t>Interakcja  wykorzystująca informacje o stanie emocjonalnym</a:t>
            </a:r>
          </a:p>
          <a:p>
            <a:r>
              <a:rPr lang="pl-PL" sz="3200" dirty="0" err="1" smtClean="0"/>
              <a:t>Social</a:t>
            </a:r>
            <a:r>
              <a:rPr lang="pl-PL" sz="3200" dirty="0" smtClean="0"/>
              <a:t>, ale jeszcze nie do końca affective</a:t>
            </a:r>
          </a:p>
          <a:p>
            <a:r>
              <a:rPr lang="pl-PL" sz="3200" dirty="0" smtClean="0"/>
              <a:t>Nowy członek rodziny?</a:t>
            </a:r>
          </a:p>
          <a:p>
            <a:pPr>
              <a:buNone/>
            </a:pPr>
            <a:endParaRPr lang="pl-PL" sz="3200" dirty="0" smtClean="0"/>
          </a:p>
          <a:p>
            <a:endParaRPr lang="pl-PL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7393196" cy="4156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Obraz 4" descr="robot-uprising_o_37763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764704"/>
            <a:ext cx="5105978" cy="566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403648" y="3429000"/>
            <a:ext cx="6859787" cy="1371600"/>
          </a:xfrm>
        </p:spPr>
        <p:txBody>
          <a:bodyPr/>
          <a:lstStyle/>
          <a:p>
            <a:pPr algn="r"/>
            <a:r>
              <a:rPr lang="pl-PL" dirty="0" smtClean="0"/>
              <a:t>Dziękuję za uwagę.</a:t>
            </a:r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959768"/>
          </a:xfrm>
        </p:spPr>
        <p:txBody>
          <a:bodyPr/>
          <a:lstStyle/>
          <a:p>
            <a:pPr algn="ctr"/>
            <a:r>
              <a:rPr lang="pl-PL" dirty="0" smtClean="0"/>
              <a:t>Rozkład jazdy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15616" y="1772816"/>
            <a:ext cx="7056785" cy="3744417"/>
          </a:xfrm>
        </p:spPr>
        <p:txBody>
          <a:bodyPr>
            <a:normAutofit/>
          </a:bodyPr>
          <a:lstStyle/>
          <a:p>
            <a:r>
              <a:rPr lang="pl-PL" sz="3200" dirty="0" smtClean="0"/>
              <a:t>Przypomnienie najważniejszych zagadnień</a:t>
            </a:r>
          </a:p>
          <a:p>
            <a:r>
              <a:rPr lang="pl-PL" sz="3200" dirty="0" err="1" smtClean="0"/>
              <a:t>Affectiva</a:t>
            </a:r>
            <a:endParaRPr lang="pl-PL" sz="3200" dirty="0" smtClean="0"/>
          </a:p>
          <a:p>
            <a:r>
              <a:rPr lang="pl-PL" sz="3200" dirty="0" smtClean="0"/>
              <a:t>Leonardo</a:t>
            </a:r>
          </a:p>
          <a:p>
            <a:r>
              <a:rPr lang="pl-PL" sz="3200" dirty="0" err="1" smtClean="0"/>
              <a:t>Social</a:t>
            </a:r>
            <a:r>
              <a:rPr lang="pl-PL" sz="3200" dirty="0" smtClean="0"/>
              <a:t> </a:t>
            </a:r>
            <a:r>
              <a:rPr lang="pl-PL" sz="3200" dirty="0" err="1" smtClean="0"/>
              <a:t>robots</a:t>
            </a:r>
            <a:r>
              <a:rPr lang="pl-PL" sz="3200" dirty="0" smtClean="0"/>
              <a:t> dla każdego</a:t>
            </a:r>
          </a:p>
          <a:p>
            <a:r>
              <a:rPr lang="pl-PL" sz="3200" dirty="0" smtClean="0"/>
              <a:t>Podsumowanie</a:t>
            </a:r>
          </a:p>
          <a:p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22115"/>
          </a:xfrm>
        </p:spPr>
        <p:txBody>
          <a:bodyPr>
            <a:normAutofit/>
          </a:bodyPr>
          <a:lstStyle/>
          <a:p>
            <a:pPr algn="ctr"/>
            <a:r>
              <a:rPr lang="pl-PL" sz="4400" i="1" dirty="0" smtClean="0"/>
              <a:t>W poprzednich odcinkach… </a:t>
            </a:r>
            <a:endParaRPr lang="pl-PL" sz="44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71600" y="1700808"/>
            <a:ext cx="5040560" cy="4896544"/>
          </a:xfrm>
        </p:spPr>
        <p:txBody>
          <a:bodyPr>
            <a:normAutofit/>
          </a:bodyPr>
          <a:lstStyle/>
          <a:p>
            <a:r>
              <a:rPr lang="pl-PL" sz="2800" i="1" dirty="0" err="1" smtClean="0"/>
              <a:t>Affect</a:t>
            </a:r>
            <a:r>
              <a:rPr lang="pl-PL" sz="2800" dirty="0" smtClean="0"/>
              <a:t> – </a:t>
            </a:r>
            <a:r>
              <a:rPr lang="pl-PL" sz="2800" b="1" dirty="0" smtClean="0">
                <a:solidFill>
                  <a:srgbClr val="FFC000"/>
                </a:solidFill>
              </a:rPr>
              <a:t>emocja</a:t>
            </a:r>
            <a:r>
              <a:rPr lang="pl-PL" sz="2800" dirty="0" smtClean="0"/>
              <a:t>, afekt </a:t>
            </a:r>
          </a:p>
          <a:p>
            <a:r>
              <a:rPr lang="pl-PL" sz="2800" i="1" dirty="0" smtClean="0"/>
              <a:t>Computing </a:t>
            </a:r>
            <a:r>
              <a:rPr lang="pl-PL" sz="2800" b="1" i="1" dirty="0" err="1" smtClean="0">
                <a:solidFill>
                  <a:srgbClr val="FFC000"/>
                </a:solidFill>
              </a:rPr>
              <a:t>relates</a:t>
            </a:r>
            <a:r>
              <a:rPr lang="pl-PL" sz="2800" b="1" i="1" dirty="0" smtClean="0">
                <a:solidFill>
                  <a:srgbClr val="FFC000"/>
                </a:solidFill>
              </a:rPr>
              <a:t> to</a:t>
            </a:r>
            <a:r>
              <a:rPr lang="pl-PL" sz="2800" i="1" dirty="0" smtClean="0"/>
              <a:t>, </a:t>
            </a:r>
            <a:r>
              <a:rPr lang="pl-PL" sz="2800" b="1" i="1" dirty="0" err="1" smtClean="0">
                <a:solidFill>
                  <a:srgbClr val="FFC000"/>
                </a:solidFill>
              </a:rPr>
              <a:t>arises</a:t>
            </a:r>
            <a:r>
              <a:rPr lang="pl-PL" sz="2800" b="1" i="1" dirty="0" smtClean="0">
                <a:solidFill>
                  <a:srgbClr val="FFC000"/>
                </a:solidFill>
              </a:rPr>
              <a:t> </a:t>
            </a:r>
            <a:r>
              <a:rPr lang="pl-PL" sz="2800" b="1" i="1" dirty="0" err="1" smtClean="0">
                <a:solidFill>
                  <a:srgbClr val="FFC000"/>
                </a:solidFill>
              </a:rPr>
              <a:t>from</a:t>
            </a:r>
            <a:r>
              <a:rPr lang="pl-PL" sz="2800" b="1" i="1" dirty="0" smtClean="0">
                <a:solidFill>
                  <a:srgbClr val="FFC000"/>
                </a:solidFill>
              </a:rPr>
              <a:t> </a:t>
            </a:r>
            <a:r>
              <a:rPr lang="pl-PL" sz="2800" i="1" dirty="0" err="1" smtClean="0"/>
              <a:t>or</a:t>
            </a:r>
            <a:r>
              <a:rPr lang="pl-PL" sz="2800" i="1" dirty="0" smtClean="0"/>
              <a:t> </a:t>
            </a:r>
            <a:r>
              <a:rPr lang="pl-PL" sz="2800" b="1" i="1" dirty="0" err="1" smtClean="0">
                <a:solidFill>
                  <a:srgbClr val="FFC000"/>
                </a:solidFill>
              </a:rPr>
              <a:t>influences</a:t>
            </a:r>
            <a:r>
              <a:rPr lang="pl-PL" sz="2800" i="1" dirty="0" smtClean="0"/>
              <a:t> </a:t>
            </a:r>
            <a:r>
              <a:rPr lang="pl-PL" sz="2800" i="1" dirty="0" err="1" smtClean="0"/>
              <a:t>emotion</a:t>
            </a:r>
            <a:r>
              <a:rPr lang="pl-PL" sz="2800" i="1" dirty="0" smtClean="0"/>
              <a:t> </a:t>
            </a:r>
            <a:r>
              <a:rPr lang="pl-PL" sz="2800" dirty="0" smtClean="0"/>
              <a:t>– </a:t>
            </a:r>
            <a:r>
              <a:rPr lang="pl-PL" sz="2800" dirty="0" err="1" smtClean="0"/>
              <a:t>Rosalind</a:t>
            </a:r>
            <a:r>
              <a:rPr lang="pl-PL" sz="2800" dirty="0" smtClean="0"/>
              <a:t> </a:t>
            </a:r>
            <a:r>
              <a:rPr lang="pl-PL" sz="2800" dirty="0" err="1" smtClean="0"/>
              <a:t>Picard</a:t>
            </a:r>
            <a:endParaRPr lang="pl-PL" sz="2800" dirty="0" smtClean="0"/>
          </a:p>
          <a:p>
            <a:r>
              <a:rPr lang="pl-PL" sz="2800" dirty="0" smtClean="0"/>
              <a:t>Stworzenie maszyn inteligentnych w </a:t>
            </a:r>
            <a:r>
              <a:rPr lang="pl-PL" sz="2800" b="1" dirty="0" smtClean="0">
                <a:solidFill>
                  <a:srgbClr val="FFC000"/>
                </a:solidFill>
              </a:rPr>
              <a:t>sensie „ludzkim”</a:t>
            </a:r>
          </a:p>
          <a:p>
            <a:r>
              <a:rPr lang="pl-PL" sz="2800" dirty="0" smtClean="0"/>
              <a:t>Wyraz i mimika twarzy, parametry głosu, reakcje fizyczne</a:t>
            </a:r>
            <a:endParaRPr lang="pl-PL" sz="2800" b="1" dirty="0" smtClean="0">
              <a:solidFill>
                <a:srgbClr val="FFC000"/>
              </a:solidFill>
            </a:endParaRPr>
          </a:p>
          <a:p>
            <a:endParaRPr lang="pl-PL" sz="2800" dirty="0"/>
          </a:p>
        </p:txBody>
      </p:sp>
      <p:pic>
        <p:nvPicPr>
          <p:cNvPr id="4" name="Symbol zastępczy zawartości 3" descr="Huggable-Side-by-Side-750x443.png"/>
          <p:cNvPicPr>
            <a:picLocks noChangeAspect="1"/>
          </p:cNvPicPr>
          <p:nvPr/>
        </p:nvPicPr>
        <p:blipFill>
          <a:blip r:embed="rId2" cstate="print"/>
          <a:srcRect l="45977"/>
          <a:stretch>
            <a:fillRect/>
          </a:stretch>
        </p:blipFill>
        <p:spPr>
          <a:xfrm>
            <a:off x="5508104" y="1772816"/>
            <a:ext cx="3384376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887760"/>
          </a:xfrm>
        </p:spPr>
        <p:txBody>
          <a:bodyPr>
            <a:normAutofit/>
          </a:bodyPr>
          <a:lstStyle/>
          <a:p>
            <a:pPr algn="ctr"/>
            <a:r>
              <a:rPr lang="pl-PL" sz="4400" dirty="0" err="1" smtClean="0"/>
              <a:t>Affectiva</a:t>
            </a:r>
            <a:r>
              <a:rPr lang="pl-PL" sz="4400" dirty="0" smtClean="0"/>
              <a:t> </a:t>
            </a:r>
            <a:endParaRPr lang="pl-PL" sz="4400" dirty="0"/>
          </a:p>
        </p:txBody>
      </p:sp>
      <p:pic>
        <p:nvPicPr>
          <p:cNvPr id="10" name="Symbol zastępczy zawartości 4" descr="q_curve_strapped600p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1412776"/>
            <a:ext cx="4248472" cy="2832316"/>
          </a:xfrm>
          <a:prstGeom prst="rect">
            <a:avLst/>
          </a:prstGeom>
        </p:spPr>
      </p:pic>
      <p:pic>
        <p:nvPicPr>
          <p:cNvPr id="9" name="Symbol zastępczy zawartości 8" descr="9d012ef63e34.jpe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2204864"/>
            <a:ext cx="4536504" cy="4055108"/>
          </a:xfrm>
        </p:spPr>
      </p:pic>
      <p:pic>
        <p:nvPicPr>
          <p:cNvPr id="11" name="Obraz 10" descr="affecti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1412776"/>
            <a:ext cx="6840760" cy="511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743744"/>
          </a:xfrm>
        </p:spPr>
        <p:txBody>
          <a:bodyPr/>
          <a:lstStyle/>
          <a:p>
            <a:pPr algn="ctr"/>
            <a:r>
              <a:rPr lang="pl-PL" dirty="0" err="1" smtClean="0"/>
              <a:t>Affectiva</a:t>
            </a:r>
            <a:r>
              <a:rPr lang="pl-PL" dirty="0" smtClean="0"/>
              <a:t> - zastosowania</a:t>
            </a:r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1142107" y="1556793"/>
            <a:ext cx="6852578" cy="4463008"/>
          </a:xfrm>
        </p:spPr>
        <p:txBody>
          <a:bodyPr>
            <a:normAutofit/>
          </a:bodyPr>
          <a:lstStyle/>
          <a:p>
            <a:r>
              <a:rPr lang="pl-PL" sz="3600" dirty="0" smtClean="0"/>
              <a:t>gry komputerowe, aplikacje afektywne</a:t>
            </a:r>
          </a:p>
          <a:p>
            <a:r>
              <a:rPr lang="pl-PL" sz="3600" dirty="0" smtClean="0"/>
              <a:t>badania marketingowe</a:t>
            </a:r>
          </a:p>
          <a:p>
            <a:r>
              <a:rPr lang="pl-PL" sz="3600" dirty="0" smtClean="0"/>
              <a:t>wykrywanie ataków m. in. padaczkowych</a:t>
            </a:r>
          </a:p>
          <a:p>
            <a:r>
              <a:rPr lang="pl-PL" sz="3600" dirty="0" smtClean="0"/>
              <a:t>komunikacja z osobami autystycznymi </a:t>
            </a:r>
            <a:endParaRPr lang="pl-PL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857" r="21693"/>
          <a:stretch>
            <a:fillRect/>
          </a:stretch>
        </p:blipFill>
        <p:spPr bwMode="auto">
          <a:xfrm>
            <a:off x="611560" y="1124744"/>
            <a:ext cx="4320480" cy="430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1775" r="21775"/>
          <a:stretch>
            <a:fillRect/>
          </a:stretch>
        </p:blipFill>
        <p:spPr bwMode="auto">
          <a:xfrm>
            <a:off x="4067944" y="1988840"/>
            <a:ext cx="4536504" cy="451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815752"/>
          </a:xfrm>
        </p:spPr>
        <p:txBody>
          <a:bodyPr/>
          <a:lstStyle/>
          <a:p>
            <a:pPr algn="ctr"/>
            <a:r>
              <a:rPr lang="pl-PL" dirty="0" smtClean="0"/>
              <a:t>Leonardo</a:t>
            </a:r>
            <a:endParaRPr lang="pl-PL" dirty="0"/>
          </a:p>
        </p:txBody>
      </p:sp>
      <p:pic>
        <p:nvPicPr>
          <p:cNvPr id="4" name="Symbol zastępczy zawartości 3" descr="_Leonardo-arms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39752" y="1772816"/>
            <a:ext cx="4623371" cy="4114800"/>
          </a:xfrm>
        </p:spPr>
      </p:pic>
      <p:pic>
        <p:nvPicPr>
          <p:cNvPr id="5" name="Obraz 4" descr="blocks_image_1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412776"/>
            <a:ext cx="7834470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SOCIAL ROBOTS</a:t>
            </a:r>
            <a:endParaRPr lang="pl-PL" dirty="0"/>
          </a:p>
        </p:txBody>
      </p:sp>
      <p:pic>
        <p:nvPicPr>
          <p:cNvPr id="5" name="Obraz 4" descr="social-robots-768x38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76872"/>
            <a:ext cx="731520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548680"/>
            <a:ext cx="2925835" cy="743744"/>
          </a:xfrm>
        </p:spPr>
        <p:txBody>
          <a:bodyPr>
            <a:normAutofit/>
          </a:bodyPr>
          <a:lstStyle/>
          <a:p>
            <a:pPr algn="ctr"/>
            <a:r>
              <a:rPr lang="pl-PL" sz="4400" dirty="0" smtClean="0"/>
              <a:t>TAPIA</a:t>
            </a:r>
            <a:endParaRPr lang="pl-PL" sz="4400" dirty="0"/>
          </a:p>
        </p:txBody>
      </p:sp>
      <p:pic>
        <p:nvPicPr>
          <p:cNvPr id="7" name="Obraz 6" descr="gallary2017_03.jpg"/>
          <p:cNvPicPr>
            <a:picLocks noChangeAspect="1"/>
          </p:cNvPicPr>
          <p:nvPr/>
        </p:nvPicPr>
        <p:blipFill>
          <a:blip r:embed="rId2" cstate="print"/>
          <a:srcRect r="30190"/>
          <a:stretch>
            <a:fillRect/>
          </a:stretch>
        </p:blipFill>
        <p:spPr>
          <a:xfrm>
            <a:off x="3059832" y="764704"/>
            <a:ext cx="5904656" cy="565009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467544" y="1484784"/>
            <a:ext cx="27363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2400" dirty="0" smtClean="0"/>
              <a:t> Funkcjonalności </a:t>
            </a:r>
            <a:r>
              <a:rPr lang="pl-PL" sz="2400" dirty="0" err="1" smtClean="0"/>
              <a:t>smartfonu</a:t>
            </a:r>
            <a:endParaRPr lang="pl-PL" sz="2400" dirty="0" smtClean="0"/>
          </a:p>
          <a:p>
            <a:pPr>
              <a:buFont typeface="Arial" pitchFamily="34" charset="0"/>
              <a:buChar char="•"/>
            </a:pPr>
            <a:endParaRPr lang="pl-PL" sz="2400" dirty="0" smtClean="0"/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 Rozpoznaje twarz, głos, ruch, gesty oraz na nie </a:t>
            </a:r>
            <a:r>
              <a:rPr lang="pl-PL" sz="2400" dirty="0" smtClean="0">
                <a:solidFill>
                  <a:srgbClr val="FFC000"/>
                </a:solidFill>
              </a:rPr>
              <a:t>REAGUJE</a:t>
            </a:r>
          </a:p>
          <a:p>
            <a:pPr>
              <a:buFont typeface="Arial" pitchFamily="34" charset="0"/>
              <a:buChar char="•"/>
            </a:pPr>
            <a:endParaRPr lang="pl-PL" sz="2400" dirty="0" smtClean="0"/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 Rozmowna!</a:t>
            </a:r>
          </a:p>
          <a:p>
            <a:pPr>
              <a:buFont typeface="Arial" pitchFamily="34" charset="0"/>
              <a:buChar char="•"/>
            </a:pPr>
            <a:endParaRPr lang="pl-PL" sz="2400" dirty="0" smtClean="0"/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 Nauczy Twoje dziecko arytmetyki?</a:t>
            </a:r>
          </a:p>
          <a:p>
            <a:pPr>
              <a:buFont typeface="Arial" pitchFamily="34" charset="0"/>
              <a:buChar char="•"/>
            </a:pPr>
            <a:endParaRPr lang="pl-PL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1303" r="6750"/>
          <a:stretch>
            <a:fillRect/>
          </a:stretch>
        </p:blipFill>
        <p:spPr bwMode="auto">
          <a:xfrm>
            <a:off x="2051720" y="980728"/>
            <a:ext cx="6624736" cy="517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r="6832"/>
          <a:stretch>
            <a:fillRect/>
          </a:stretch>
        </p:blipFill>
        <p:spPr bwMode="auto">
          <a:xfrm>
            <a:off x="1691680" y="1052736"/>
            <a:ext cx="7132823" cy="430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405" r="5725"/>
          <a:stretch>
            <a:fillRect/>
          </a:stretch>
        </p:blipFill>
        <p:spPr bwMode="auto">
          <a:xfrm>
            <a:off x="1691680" y="1196752"/>
            <a:ext cx="6696744" cy="409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959768"/>
          </a:xfrm>
        </p:spPr>
        <p:txBody>
          <a:bodyPr/>
          <a:lstStyle/>
          <a:p>
            <a:pPr algn="ctr"/>
            <a:r>
              <a:rPr lang="pl-PL" dirty="0" smtClean="0"/>
              <a:t>ZENBO</a:t>
            </a:r>
            <a:endParaRPr lang="pl-PL" dirty="0"/>
          </a:p>
        </p:txBody>
      </p:sp>
      <p:pic>
        <p:nvPicPr>
          <p:cNvPr id="4" name="Symbol zastępczy zawartości 3" descr="FB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8034102" cy="4793967"/>
          </a:xfrm>
        </p:spPr>
      </p:pic>
      <p:pic>
        <p:nvPicPr>
          <p:cNvPr id="7" name="Obraz 6" descr="asus-zenbo_slideshow_main.jpg"/>
          <p:cNvPicPr>
            <a:picLocks noChangeAspect="1"/>
          </p:cNvPicPr>
          <p:nvPr/>
        </p:nvPicPr>
        <p:blipFill>
          <a:blip r:embed="rId3" cstate="print"/>
          <a:srcRect l="23422" r="32281"/>
          <a:stretch>
            <a:fillRect/>
          </a:stretch>
        </p:blipFill>
        <p:spPr>
          <a:xfrm>
            <a:off x="5508104" y="1196752"/>
            <a:ext cx="3312368" cy="5608320"/>
          </a:xfrm>
          <a:prstGeom prst="rect">
            <a:avLst/>
          </a:prstGeom>
        </p:spPr>
      </p:pic>
      <p:pic>
        <p:nvPicPr>
          <p:cNvPr id="9" name="Obraz 8" descr="maxresdefault.jpg"/>
          <p:cNvPicPr>
            <a:picLocks noChangeAspect="1"/>
          </p:cNvPicPr>
          <p:nvPr/>
        </p:nvPicPr>
        <p:blipFill>
          <a:blip r:embed="rId4" cstate="print"/>
          <a:srcRect l="32914" r="31641"/>
          <a:stretch>
            <a:fillRect/>
          </a:stretch>
        </p:blipFill>
        <p:spPr>
          <a:xfrm>
            <a:off x="5508104" y="1268760"/>
            <a:ext cx="3168352" cy="5388429"/>
          </a:xfrm>
          <a:prstGeom prst="rect">
            <a:avLst/>
          </a:prstGeom>
        </p:spPr>
      </p:pic>
      <p:pic>
        <p:nvPicPr>
          <p:cNvPr id="6" name="Obraz 5" descr="1496914630859.jpg"/>
          <p:cNvPicPr>
            <a:picLocks noChangeAspect="1"/>
          </p:cNvPicPr>
          <p:nvPr/>
        </p:nvPicPr>
        <p:blipFill>
          <a:blip r:embed="rId5" cstate="print"/>
          <a:srcRect l="53706"/>
          <a:stretch>
            <a:fillRect/>
          </a:stretch>
        </p:blipFill>
        <p:spPr>
          <a:xfrm>
            <a:off x="5436096" y="1340768"/>
            <a:ext cx="3127768" cy="5040560"/>
          </a:xfrm>
          <a:prstGeom prst="rect">
            <a:avLst/>
          </a:prstGeom>
        </p:spPr>
      </p:pic>
      <p:pic>
        <p:nvPicPr>
          <p:cNvPr id="5" name="Obraz 4" descr="ASUS-Zenbo.jpg"/>
          <p:cNvPicPr>
            <a:picLocks noChangeAspect="1"/>
          </p:cNvPicPr>
          <p:nvPr/>
        </p:nvPicPr>
        <p:blipFill>
          <a:blip r:embed="rId6" cstate="print"/>
          <a:srcRect l="48425"/>
          <a:stretch>
            <a:fillRect/>
          </a:stretch>
        </p:blipFill>
        <p:spPr>
          <a:xfrm>
            <a:off x="5364088" y="1700808"/>
            <a:ext cx="3456384" cy="4366778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43608" y="2060848"/>
            <a:ext cx="4032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2800" dirty="0" smtClean="0"/>
              <a:t>Interaktywne opowiadanie bajek</a:t>
            </a:r>
          </a:p>
          <a:p>
            <a:pPr>
              <a:buFont typeface="Arial" pitchFamily="34" charset="0"/>
              <a:buChar char="•"/>
            </a:pPr>
            <a:endParaRPr lang="pl-PL" sz="2800" dirty="0" smtClean="0"/>
          </a:p>
          <a:p>
            <a:pPr>
              <a:buFont typeface="Arial" pitchFamily="34" charset="0"/>
              <a:buChar char="•"/>
            </a:pPr>
            <a:r>
              <a:rPr lang="pl-PL" sz="2800" dirty="0" smtClean="0"/>
              <a:t>Funkcja SOS</a:t>
            </a:r>
            <a:endParaRPr lang="pl-PL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tyw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893_TF02895261_TF02895261.potx" id="{14CCE596-AA37-43C2-B98C-813FCDA8645F}" vid="{D6541014-4DA5-4F9D-A429-DBC462091E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Motyw2</Template>
  <TotalTime>537</TotalTime>
  <Words>141</Words>
  <Application>Microsoft Office PowerPoint</Application>
  <PresentationFormat>Pokaz na ekranie (4:3)</PresentationFormat>
  <Paragraphs>40</Paragraphs>
  <Slides>12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Motyw2</vt:lpstr>
      <vt:lpstr>Affective computing  W DZIAŁANIU</vt:lpstr>
      <vt:lpstr>Rozkład jazdy</vt:lpstr>
      <vt:lpstr>W poprzednich odcinkach… </vt:lpstr>
      <vt:lpstr>Affectiva </vt:lpstr>
      <vt:lpstr>Affectiva - zastosowania</vt:lpstr>
      <vt:lpstr>Leonardo</vt:lpstr>
      <vt:lpstr>SOCIAL ROBOTS</vt:lpstr>
      <vt:lpstr>TAPIA</vt:lpstr>
      <vt:lpstr>ZENBO</vt:lpstr>
      <vt:lpstr>I WIELE INNYCH</vt:lpstr>
      <vt:lpstr>Podsumowanie</vt:lpstr>
      <vt:lpstr>Dziękuję za uwagę.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Roboty afektywne</dc:title>
  <dc:creator>Joasia</dc:creator>
  <cp:lastModifiedBy>Asiula</cp:lastModifiedBy>
  <cp:revision>9</cp:revision>
  <dcterms:created xsi:type="dcterms:W3CDTF">2018-01-07T16:30:24Z</dcterms:created>
  <dcterms:modified xsi:type="dcterms:W3CDTF">2018-01-17T08:49:18Z</dcterms:modified>
</cp:coreProperties>
</file>